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7"/>
  </p:notesMasterIdLst>
  <p:handoutMasterIdLst>
    <p:handoutMasterId r:id="rId38"/>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9" r:id="rId14"/>
    <p:sldId id="320" r:id="rId15"/>
    <p:sldId id="321" r:id="rId16"/>
    <p:sldId id="322" r:id="rId17"/>
    <p:sldId id="323" r:id="rId18"/>
    <p:sldId id="326" r:id="rId19"/>
    <p:sldId id="327" r:id="rId20"/>
    <p:sldId id="328" r:id="rId21"/>
    <p:sldId id="332" r:id="rId22"/>
    <p:sldId id="330" r:id="rId23"/>
    <p:sldId id="329" r:id="rId24"/>
    <p:sldId id="331" r:id="rId25"/>
    <p:sldId id="335" r:id="rId26"/>
    <p:sldId id="333" r:id="rId27"/>
    <p:sldId id="334" r:id="rId28"/>
    <p:sldId id="305" r:id="rId29"/>
    <p:sldId id="303" r:id="rId30"/>
    <p:sldId id="336" r:id="rId31"/>
    <p:sldId id="337" r:id="rId32"/>
    <p:sldId id="338" r:id="rId33"/>
    <p:sldId id="339" r:id="rId34"/>
    <p:sldId id="340" r:id="rId35"/>
    <p:sldId id="341" r:id="rId3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0024"/>
    <a:srgbClr val="7D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6" d="100"/>
          <a:sy n="106" d="100"/>
        </p:scale>
        <p:origin x="-176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6/5/2016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6/5/2016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 xmlns:p14="http://schemas.microsoft.com/office/powerpoint/2010/main"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 xmlns:p14="http://schemas.microsoft.com/office/powerpoint/2010/main"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point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231106"/>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mode in which it is directed to the center of formation shape.</a:t>
            </a:r>
            <a:endParaRPr lang="en-US" sz="1400" dirty="0" smtClean="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1899138"/>
            <a:ext cx="8251791" cy="1077218"/>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
        <p:nvSpPr>
          <p:cNvPr id="7" name="Date Placeholder 4"/>
          <p:cNvSpPr txBox="1">
            <a:spLocks/>
          </p:cNvSpPr>
          <p:nvPr/>
        </p:nvSpPr>
        <p:spPr>
          <a:xfrm>
            <a:off x="2862104" y="5923968"/>
            <a:ext cx="4000501" cy="266700"/>
          </a:xfrm>
          <a:prstGeom prst="rect">
            <a:avLst/>
          </a:prstGeom>
        </p:spPr>
        <p:txBody>
          <a:bodyPr vert="horz"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150" b="0" i="0" u="none" strike="noStrike" kern="1200" cap="none" spc="0" normalizeH="0" baseline="0" noProof="0" smtClean="0">
                <a:ln>
                  <a:noFill/>
                </a:ln>
                <a:solidFill>
                  <a:srgbClr val="F2F2F2"/>
                </a:solidFill>
                <a:effectLst/>
                <a:uLnTx/>
                <a:uFillTx/>
                <a:latin typeface="Century Gothic" panose="020B0502020202020204" pitchFamily="34" charset="0"/>
                <a:ea typeface="+mn-ea"/>
                <a:cs typeface="+mn-cs"/>
              </a:rPr>
              <a:t>METU Electrical &amp; Electronics Engineering Department</a:t>
            </a:r>
            <a:endParaRPr kumimoji="0" lang="en-US" sz="1150" b="0" i="0" u="none" strike="noStrike" kern="1200" cap="none" spc="0" normalizeH="0" baseline="0" noProof="0" dirty="0">
              <a:ln>
                <a:noFill/>
              </a:ln>
              <a:solidFill>
                <a:srgbClr val="F2F2F2"/>
              </a:solidFill>
              <a:effectLst/>
              <a:uLnTx/>
              <a:uFillTx/>
              <a:latin typeface="Century Gothic" panose="020B0502020202020204" pitchFamily="34" charset="0"/>
              <a:ea typeface="+mn-ea"/>
              <a:cs typeface="+mn-cs"/>
            </a:endParaRPr>
          </a:p>
        </p:txBody>
      </p:sp>
      <p:grpSp>
        <p:nvGrpSpPr>
          <p:cNvPr id="8" name="Group 7"/>
          <p:cNvGrpSpPr/>
          <p:nvPr/>
        </p:nvGrpSpPr>
        <p:grpSpPr>
          <a:xfrm>
            <a:off x="2673193" y="4554272"/>
            <a:ext cx="3733799" cy="1887857"/>
            <a:chOff x="620712" y="4465637"/>
            <a:chExt cx="3860265" cy="1887857"/>
          </a:xfrm>
        </p:grpSpPr>
        <p:grpSp>
          <p:nvGrpSpPr>
            <p:cNvPr id="9" name="Group 19"/>
            <p:cNvGrpSpPr/>
            <p:nvPr/>
          </p:nvGrpSpPr>
          <p:grpSpPr>
            <a:xfrm>
              <a:off x="620712" y="5303837"/>
              <a:ext cx="355065" cy="363857"/>
              <a:chOff x="1085617" y="4809368"/>
              <a:chExt cx="355065" cy="363857"/>
            </a:xfrm>
          </p:grpSpPr>
          <p:sp>
            <p:nvSpPr>
              <p:cNvPr id="41" name="CustomShape 2"/>
              <p:cNvSpPr/>
              <p:nvPr/>
            </p:nvSpPr>
            <p:spPr>
              <a:xfrm>
                <a:off x="1085617" y="4809368"/>
                <a:ext cx="355065" cy="363857"/>
              </a:xfrm>
              <a:prstGeom prst="ellipse">
                <a:avLst/>
              </a:prstGeom>
              <a:solidFill>
                <a:srgbClr val="579D1C"/>
              </a:solidFill>
              <a:ln>
                <a:solidFill>
                  <a:srgbClr val="3465A4"/>
                </a:solidFill>
              </a:ln>
            </p:spPr>
          </p:sp>
          <p:sp>
            <p:nvSpPr>
              <p:cNvPr id="42" name="TextBox 41"/>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10" name="Group 21"/>
            <p:cNvGrpSpPr/>
            <p:nvPr/>
          </p:nvGrpSpPr>
          <p:grpSpPr>
            <a:xfrm>
              <a:off x="1611312" y="5456237"/>
              <a:ext cx="355065" cy="363857"/>
              <a:chOff x="1085617" y="4809368"/>
              <a:chExt cx="355065" cy="363857"/>
            </a:xfrm>
          </p:grpSpPr>
          <p:sp>
            <p:nvSpPr>
              <p:cNvPr id="39" name="CustomShape 2"/>
              <p:cNvSpPr/>
              <p:nvPr/>
            </p:nvSpPr>
            <p:spPr>
              <a:xfrm>
                <a:off x="1085617" y="4809368"/>
                <a:ext cx="355065" cy="363857"/>
              </a:xfrm>
              <a:prstGeom prst="ellipse">
                <a:avLst/>
              </a:prstGeom>
              <a:solidFill>
                <a:srgbClr val="579D1C"/>
              </a:solidFill>
              <a:ln>
                <a:solidFill>
                  <a:srgbClr val="3465A4"/>
                </a:solidFill>
              </a:ln>
            </p:spPr>
          </p:sp>
          <p:sp>
            <p:nvSpPr>
              <p:cNvPr id="40" name="TextBox 39"/>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1" name="Group 24"/>
            <p:cNvGrpSpPr/>
            <p:nvPr/>
          </p:nvGrpSpPr>
          <p:grpSpPr>
            <a:xfrm>
              <a:off x="2297112" y="5989637"/>
              <a:ext cx="355065" cy="363857"/>
              <a:chOff x="1085617" y="4809368"/>
              <a:chExt cx="355065" cy="363857"/>
            </a:xfrm>
          </p:grpSpPr>
          <p:sp>
            <p:nvSpPr>
              <p:cNvPr id="37" name="CustomShape 2"/>
              <p:cNvSpPr/>
              <p:nvPr/>
            </p:nvSpPr>
            <p:spPr>
              <a:xfrm>
                <a:off x="1085617" y="4809368"/>
                <a:ext cx="355065" cy="363857"/>
              </a:xfrm>
              <a:prstGeom prst="ellipse">
                <a:avLst/>
              </a:prstGeom>
              <a:solidFill>
                <a:srgbClr val="579D1C"/>
              </a:solidFill>
              <a:ln>
                <a:solidFill>
                  <a:srgbClr val="3465A4"/>
                </a:solidFill>
              </a:ln>
            </p:spPr>
          </p:sp>
          <p:sp>
            <p:nvSpPr>
              <p:cNvPr id="38" name="TextBox 37"/>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2" name="Group 27"/>
            <p:cNvGrpSpPr/>
            <p:nvPr/>
          </p:nvGrpSpPr>
          <p:grpSpPr>
            <a:xfrm>
              <a:off x="3287712" y="5761037"/>
              <a:ext cx="355065" cy="363857"/>
              <a:chOff x="1085617" y="4809368"/>
              <a:chExt cx="355065" cy="363857"/>
            </a:xfrm>
          </p:grpSpPr>
          <p:sp>
            <p:nvSpPr>
              <p:cNvPr id="35" name="CustomShape 2"/>
              <p:cNvSpPr/>
              <p:nvPr/>
            </p:nvSpPr>
            <p:spPr>
              <a:xfrm>
                <a:off x="1085617" y="4809368"/>
                <a:ext cx="355065" cy="363857"/>
              </a:xfrm>
              <a:prstGeom prst="ellipse">
                <a:avLst/>
              </a:prstGeom>
              <a:solidFill>
                <a:srgbClr val="579D1C"/>
              </a:solidFill>
              <a:ln>
                <a:solidFill>
                  <a:srgbClr val="3465A4"/>
                </a:solidFill>
              </a:ln>
            </p:spPr>
          </p:sp>
          <p:sp>
            <p:nvSpPr>
              <p:cNvPr id="36" name="TextBox 35"/>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3" name="Group 30"/>
            <p:cNvGrpSpPr/>
            <p:nvPr/>
          </p:nvGrpSpPr>
          <p:grpSpPr>
            <a:xfrm>
              <a:off x="4125912" y="5151437"/>
              <a:ext cx="355065" cy="363857"/>
              <a:chOff x="1085617" y="4809368"/>
              <a:chExt cx="355065" cy="363857"/>
            </a:xfrm>
          </p:grpSpPr>
          <p:sp>
            <p:nvSpPr>
              <p:cNvPr id="33" name="CustomShape 2"/>
              <p:cNvSpPr/>
              <p:nvPr/>
            </p:nvSpPr>
            <p:spPr>
              <a:xfrm>
                <a:off x="1085617" y="4809368"/>
                <a:ext cx="355065" cy="363857"/>
              </a:xfrm>
              <a:prstGeom prst="ellipse">
                <a:avLst/>
              </a:prstGeom>
              <a:solidFill>
                <a:srgbClr val="579D1C"/>
              </a:solidFill>
              <a:ln>
                <a:solidFill>
                  <a:srgbClr val="3465A4"/>
                </a:solidFill>
              </a:ln>
            </p:spPr>
          </p:sp>
          <p:sp>
            <p:nvSpPr>
              <p:cNvPr id="34" name="TextBox 33"/>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4" name="Group 33"/>
            <p:cNvGrpSpPr/>
            <p:nvPr/>
          </p:nvGrpSpPr>
          <p:grpSpPr>
            <a:xfrm>
              <a:off x="3516312" y="4465637"/>
              <a:ext cx="355065" cy="363857"/>
              <a:chOff x="1085617" y="4809368"/>
              <a:chExt cx="355065" cy="363857"/>
            </a:xfrm>
          </p:grpSpPr>
          <p:sp>
            <p:nvSpPr>
              <p:cNvPr id="31" name="CustomShape 2"/>
              <p:cNvSpPr/>
              <p:nvPr/>
            </p:nvSpPr>
            <p:spPr>
              <a:xfrm>
                <a:off x="1085617" y="4809368"/>
                <a:ext cx="355065" cy="363857"/>
              </a:xfrm>
              <a:prstGeom prst="ellipse">
                <a:avLst/>
              </a:prstGeom>
              <a:solidFill>
                <a:srgbClr val="579D1C"/>
              </a:solidFill>
              <a:ln>
                <a:solidFill>
                  <a:srgbClr val="3465A4"/>
                </a:solidFill>
              </a:ln>
            </p:spPr>
          </p:sp>
          <p:sp>
            <p:nvSpPr>
              <p:cNvPr id="32" name="TextBox 31"/>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5" name="Group 36"/>
            <p:cNvGrpSpPr/>
            <p:nvPr/>
          </p:nvGrpSpPr>
          <p:grpSpPr>
            <a:xfrm>
              <a:off x="2601912" y="4922837"/>
              <a:ext cx="355065" cy="363857"/>
              <a:chOff x="1085617" y="4809368"/>
              <a:chExt cx="355065" cy="363857"/>
            </a:xfrm>
          </p:grpSpPr>
          <p:sp>
            <p:nvSpPr>
              <p:cNvPr id="29" name="CustomShape 2"/>
              <p:cNvSpPr/>
              <p:nvPr/>
            </p:nvSpPr>
            <p:spPr>
              <a:xfrm>
                <a:off x="1085617" y="4809368"/>
                <a:ext cx="355065" cy="363857"/>
              </a:xfrm>
              <a:prstGeom prst="ellipse">
                <a:avLst/>
              </a:prstGeom>
              <a:solidFill>
                <a:srgbClr val="579D1C"/>
              </a:solidFill>
              <a:ln>
                <a:solidFill>
                  <a:srgbClr val="3465A4"/>
                </a:solidFill>
              </a:ln>
            </p:spPr>
          </p:sp>
          <p:sp>
            <p:nvSpPr>
              <p:cNvPr id="30" name="TextBox 29"/>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6" name="Group 39"/>
            <p:cNvGrpSpPr/>
            <p:nvPr/>
          </p:nvGrpSpPr>
          <p:grpSpPr>
            <a:xfrm>
              <a:off x="1611312" y="4541837"/>
              <a:ext cx="355065" cy="363857"/>
              <a:chOff x="1085617" y="4809368"/>
              <a:chExt cx="355065" cy="363857"/>
            </a:xfrm>
          </p:grpSpPr>
          <p:sp>
            <p:nvSpPr>
              <p:cNvPr id="27" name="CustomShape 2"/>
              <p:cNvSpPr/>
              <p:nvPr/>
            </p:nvSpPr>
            <p:spPr>
              <a:xfrm>
                <a:off x="1085617" y="4809368"/>
                <a:ext cx="355065" cy="363857"/>
              </a:xfrm>
              <a:prstGeom prst="ellipse">
                <a:avLst/>
              </a:prstGeom>
              <a:solidFill>
                <a:srgbClr val="579D1C"/>
              </a:solidFill>
              <a:ln>
                <a:solidFill>
                  <a:srgbClr val="3465A4"/>
                </a:solidFill>
              </a:ln>
            </p:spPr>
          </p:sp>
          <p:sp>
            <p:nvSpPr>
              <p:cNvPr id="28" name="TextBox 27"/>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7" name="Straight Connector 16"/>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39"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9"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9"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1"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7"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5"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3" name="Table 42"/>
          <p:cNvGraphicFramePr>
            <a:graphicFrameLocks noGrp="1"/>
          </p:cNvGraphicFramePr>
          <p:nvPr/>
        </p:nvGraphicFramePr>
        <p:xfrm>
          <a:off x="2682717" y="2816912"/>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4" name="TextBox 43"/>
          <p:cNvSpPr txBox="1"/>
          <p:nvPr/>
        </p:nvSpPr>
        <p:spPr>
          <a:xfrm>
            <a:off x="3620538" y="2542592"/>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1" y="2274887"/>
            <a:ext cx="8316912" cy="738664"/>
          </a:xfrm>
          <a:prstGeom prst="rect">
            <a:avLst/>
          </a:prstGeom>
          <a:noFill/>
        </p:spPr>
        <p:txBody>
          <a:bodyPr wrap="square" rtlCol="0">
            <a:spAutoFit/>
          </a:bodyPr>
          <a:lstStyle/>
          <a:p>
            <a:pPr algn="just">
              <a:buFont typeface="Arial" pitchFamily="34" charset="0"/>
              <a:buChar char="•"/>
            </a:pPr>
            <a:r>
              <a:rPr lang="tr-TR" sz="1400" dirty="0" smtClean="0">
                <a:latin typeface="Century Gothic" pitchFamily="34" charset="0"/>
              </a:rPr>
              <a:t> </a:t>
            </a:r>
            <a:r>
              <a:rPr lang="tr-TR" sz="1400" dirty="0" smtClean="0">
                <a:latin typeface="Century Gothic" pitchFamily="34" charset="0"/>
              </a:rPr>
              <a:t>To distribute the data from position beacons, we need to localize the agents closer to the position beacon first.</a:t>
            </a:r>
            <a:endParaRPr lang="tr-TR" sz="1400" dirty="0" smtClean="0">
              <a:latin typeface="Century Gothic" pitchFamily="34" charset="0"/>
            </a:endParaRPr>
          </a:p>
          <a:p>
            <a:pPr algn="just">
              <a:buFont typeface="Arial" pitchFamily="34" charset="0"/>
              <a:buChar char="•"/>
            </a:pPr>
            <a:r>
              <a:rPr lang="en-US" sz="1400" smtClean="0">
                <a:latin typeface="Century Gothic" pitchFamily="34" charset="0"/>
              </a:rPr>
              <a:t>Localization </a:t>
            </a:r>
            <a:r>
              <a:rPr lang="en-US" sz="1400" dirty="0" smtClean="0">
                <a:latin typeface="Century Gothic" pitchFamily="34" charset="0"/>
              </a:rPr>
              <a:t>process must be done with increasing order </a:t>
            </a:r>
            <a:r>
              <a:rPr lang="en-US" sz="1400" dirty="0" smtClean="0">
                <a:latin typeface="Century Gothic" pitchFamily="34" charset="0"/>
              </a:rPr>
              <a:t>of</a:t>
            </a:r>
            <a:r>
              <a:rPr lang="tr-TR" sz="1400" dirty="0" smtClean="0">
                <a:latin typeface="Century Gothic" pitchFamily="34" charset="0"/>
              </a:rPr>
              <a:t> ranks.</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557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 xmlns:p14="http://schemas.microsoft.com/office/powerpoint/2010/main" val="218234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 xmlns:p14="http://schemas.microsoft.com/office/powerpoint/2010/main" val="2431369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pic>
        <p:nvPicPr>
          <p:cNvPr id="39937" name="Picture 1" descr="C:\Users\Kadir\Desktop\Formation Control\formation_control\latex\controller.png"/>
          <p:cNvPicPr>
            <a:picLocks noChangeAspect="1" noChangeArrowheads="1"/>
          </p:cNvPicPr>
          <p:nvPr/>
        </p:nvPicPr>
        <p:blipFill>
          <a:blip r:embed="rId4"/>
          <a:srcRect/>
          <a:stretch>
            <a:fillRect/>
          </a:stretch>
        </p:blipFill>
        <p:spPr bwMode="auto">
          <a:xfrm>
            <a:off x="1388844" y="2396447"/>
            <a:ext cx="6246702" cy="1456485"/>
          </a:xfrm>
          <a:prstGeom prst="rect">
            <a:avLst/>
          </a:prstGeom>
          <a:noFill/>
        </p:spPr>
      </p:pic>
    </p:spTree>
    <p:extLst>
      <p:ext uri="{BB962C8B-B14F-4D97-AF65-F5344CB8AC3E}">
        <p14:creationId xmlns="" xmlns:p14="http://schemas.microsoft.com/office/powerpoint/2010/main" val="17007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031873"/>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this project, we have proposed a complete solution, including localization process and formation control.</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aim to implement a formation control system with heterogenous agents and complex geometrical shapes which are changing dynamically. </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2554545"/>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t>
            </a:r>
            <a:r>
              <a:rPr lang="tr-TR" sz="1600" smtClean="0">
                <a:latin typeface="Century Gothic" pitchFamily="34" charset="0"/>
              </a:rPr>
              <a:t>algorithm).</a:t>
            </a:r>
            <a:endParaRPr lang="tr-TR" sz="1600" dirty="0" smtClean="0">
              <a:latin typeface="Century Gothic" pitchFamily="34" charset="0"/>
            </a:endParaRPr>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050" dirty="0" smtClean="0"/>
              <a:t>[1]</a:t>
            </a:r>
            <a:r>
              <a:rPr lang="tr-TR" sz="1050" dirty="0" smtClean="0">
                <a:hlinkClick r:id="rId2"/>
              </a:rPr>
              <a:t> </a:t>
            </a:r>
            <a:r>
              <a:rPr lang="tr-TR" sz="1050" dirty="0" smtClean="0"/>
              <a:t>http://www.eecs.harvard.edu/ssr/projects/progSA/kilobot.html</a:t>
            </a:r>
          </a:p>
          <a:p>
            <a:pPr>
              <a:buFont typeface="Arial" pitchFamily="34" charset="0"/>
              <a:buChar char="•"/>
            </a:pPr>
            <a:r>
              <a:rPr lang="tr-TR" sz="1050" dirty="0" smtClean="0"/>
              <a:t>[2] Martin N, Klupar P, “</a:t>
            </a:r>
            <a:r>
              <a:rPr lang="en-US" sz="1050" dirty="0" err="1" smtClean="0"/>
              <a:t>Techsat</a:t>
            </a:r>
            <a:r>
              <a:rPr lang="en-US" sz="1050" dirty="0" smtClean="0"/>
              <a:t> 21 And Revolutionizing Space</a:t>
            </a:r>
            <a:r>
              <a:rPr lang="tr-TR" sz="1050" dirty="0" smtClean="0"/>
              <a:t> M</a:t>
            </a:r>
            <a:r>
              <a:rPr lang="en-US" sz="1050" dirty="0" err="1" smtClean="0"/>
              <a:t>issions</a:t>
            </a:r>
            <a:r>
              <a:rPr lang="tr-TR" sz="1050" dirty="0" smtClean="0"/>
              <a:t> Using Mıcrosatellıtes”, </a:t>
            </a:r>
          </a:p>
          <a:p>
            <a:pPr>
              <a:buFont typeface="Arial" pitchFamily="34" charset="0"/>
              <a:buChar char="•"/>
            </a:pPr>
            <a:r>
              <a:rPr lang="tr-TR" sz="1050" dirty="0" smtClean="0"/>
              <a:t>[3]</a:t>
            </a:r>
            <a:r>
              <a:rPr lang="tr-TR" sz="1050" dirty="0" smtClean="0">
                <a:hlinkClick r:id="rId3"/>
              </a:rPr>
              <a:t> </a:t>
            </a:r>
            <a:r>
              <a:rPr lang="tr-TR" sz="1050" dirty="0" smtClean="0"/>
              <a:t>http://www.swarmanoid.org/swarmanoid_hardware.php.html</a:t>
            </a:r>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pPr>
              <a:buFont typeface="Arial" pitchFamily="34" charset="0"/>
              <a:buChar char="•"/>
            </a:pPr>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a:t>
            </a:r>
          </a:p>
          <a:p>
            <a:pPr>
              <a:buFont typeface="Arial" pitchFamily="34" charset="0"/>
              <a:buChar char="•"/>
            </a:pPr>
            <a:r>
              <a:rPr lang="tr-TR" sz="1050" dirty="0" smtClean="0"/>
              <a:t>[9]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pPr>
              <a:buFont typeface="Arial" pitchFamily="34" charset="0"/>
              <a:buChar char="•"/>
            </a:pPr>
            <a:r>
              <a:rPr lang="tr-TR" sz="1050" dirty="0" smtClean="0"/>
              <a:t>[10] http://electronicdesign.com/systems/advanced-robots-swarm-nyc-s-museum-math</a:t>
            </a:r>
          </a:p>
          <a:p>
            <a:pPr>
              <a:buFont typeface="Arial" pitchFamily="34" charset="0"/>
              <a:buChar char="•"/>
            </a:pPr>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pPr>
              <a:buFont typeface="Arial" pitchFamily="34" charset="0"/>
              <a:buChar char="•"/>
            </a:pPr>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pPr>
              <a:buFont typeface="Arial" pitchFamily="34" charset="0"/>
              <a:buChar char="•"/>
            </a:pPr>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pPr>
              <a:buFont typeface="Arial" pitchFamily="34" charset="0"/>
              <a:buChar char="•"/>
            </a:pPr>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pPr>
              <a:buFont typeface="Arial" pitchFamily="34" charset="0"/>
              <a:buChar char="•"/>
            </a:pPr>
            <a:r>
              <a:rPr lang="tr-TR" sz="1050" dirty="0" smtClean="0"/>
              <a:t>[15]  https://nevraa.wordpress.com/2012/08/08/dijkstra-algoritmasi-ile-en-kisa-yol-bulma/</a:t>
            </a:r>
          </a:p>
          <a:p>
            <a:pPr>
              <a:buFont typeface="Arial" pitchFamily="34" charset="0"/>
              <a:buChar char="•"/>
            </a:pPr>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050" dirty="0" smtClean="0"/>
          </a:p>
          <a:p>
            <a:endParaRPr lang="tr-TR" sz="1050" dirty="0" smtClean="0"/>
          </a:p>
          <a:p>
            <a:r>
              <a:rPr lang="tr-TR" sz="1050" dirty="0" smtClean="0"/>
              <a:t>                           </a:t>
            </a:r>
            <a:endParaRPr lang="tr-TR" sz="105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28</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547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 xmlns:p14="http://schemas.microsoft.com/office/powerpoint/2010/main"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 xmlns:p14="http://schemas.microsoft.com/office/powerpoint/2010/main"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072509" y="2220203"/>
              <a:ext cx="1215875" cy="191478"/>
            </a:xfrm>
            <a:prstGeom prst="rect">
              <a:avLst/>
            </a:prstGeom>
            <a:noFill/>
          </p:spPr>
          <p:txBody>
            <a:bodyPr wrap="none" lIns="82945" tIns="41473" rIns="82945" bIns="41473" rtlCol="0">
              <a:spAutoFit/>
            </a:bodyPr>
            <a:lstStyle/>
            <a:p>
              <a:pPr algn="ctr"/>
              <a:r>
                <a:rPr lang="tr-TR" sz="700" b="1" dirty="0" smtClean="0">
                  <a:latin typeface="Century Gothic" pitchFamily="34" charset="0"/>
                </a:rPr>
                <a:t>Distance Measurements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20032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a:t>
            </a:r>
            <a:r>
              <a:rPr lang="tr-TR" sz="1400" dirty="0" smtClean="0">
                <a:latin typeface="Century Gothic" pitchFamily="34" charset="0"/>
              </a:rPr>
              <a:t> determines the route tables of agents in the swarm and creates a mesh network.</a:t>
            </a:r>
            <a:endParaRPr lang="en-US" sz="1400" dirty="0" smtClean="0">
              <a:latin typeface="Century Gothic" pitchFamily="34" charset="0"/>
            </a:endParaRP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of </a:t>
            </a:r>
            <a:r>
              <a:rPr lang="en-US" sz="1400" dirty="0" smtClean="0">
                <a:latin typeface="Century Gothic" pitchFamily="34" charset="0"/>
              </a:rPr>
              <a:t>the agents which don’t have position sensors</a:t>
            </a:r>
            <a:r>
              <a:rPr lang="tr-TR" sz="1400" dirty="0" smtClean="0">
                <a:latin typeface="Century Gothic" pitchFamily="34" charset="0"/>
              </a:rPr>
              <a:t>  with the help of its local 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5900</TotalTime>
  <Words>2049</Words>
  <Application>Microsoft Office PowerPoint</Application>
  <PresentationFormat>On-screen Show (4:3)</PresentationFormat>
  <Paragraphs>425</Paragraphs>
  <Slides>35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29</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417</cp:revision>
  <cp:lastPrinted>2013-02-15T02:19:28Z</cp:lastPrinted>
  <dcterms:created xsi:type="dcterms:W3CDTF">2013-02-15T04:31:56Z</dcterms:created>
  <dcterms:modified xsi:type="dcterms:W3CDTF">2016-06-05T12:43:04Z</dcterms:modified>
</cp:coreProperties>
</file>